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2" r:id="rId1"/>
    <p:sldMasterId id="2147483677" r:id="rId2"/>
  </p:sldMasterIdLst>
  <p:notesMasterIdLst>
    <p:notesMasterId r:id="rId7"/>
  </p:notesMasterIdLst>
  <p:sldIdLst>
    <p:sldId id="3672" r:id="rId3"/>
    <p:sldId id="3673" r:id="rId4"/>
    <p:sldId id="3674" r:id="rId5"/>
    <p:sldId id="3675" r:id="rId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宋磊" initials="宋磊" lastIdx="3" clrIdx="0"/>
  <p:cmAuthor id="1" name="20229602@qq.com" initials="2" lastIdx="12" clrIdx="1"/>
  <p:cmAuthor id="2" name="作者" initials="A" lastIdx="1" clrIdx="1"/>
  <p:cmAuthor id="3" name="Administrator" initials="A" lastIdx="1"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B6B5"/>
    <a:srgbClr val="E5A505"/>
    <a:srgbClr val="5ED2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4" autoAdjust="0"/>
    <p:restoredTop sz="94660"/>
  </p:normalViewPr>
  <p:slideViewPr>
    <p:cSldViewPr snapToGrid="0">
      <p:cViewPr varScale="1">
        <p:scale>
          <a:sx n="85" d="100"/>
          <a:sy n="85" d="100"/>
        </p:scale>
        <p:origin x="365"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1.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E155C6-1C8C-4272-BD3B-448221B3DC4C}" type="datetimeFigureOut">
              <a:rPr lang="zh-CN" altLang="en-US" smtClean="0"/>
              <a:t>2022/12/14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2CAF00-1383-4501-A1CA-97AF8F8361EF}"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各位老师，大家上午好，我先进行一个自我介绍，我是超星得培训讲师</a:t>
            </a:r>
            <a:r>
              <a:rPr lang="en-US" altLang="zh-CN"/>
              <a:t>-</a:t>
            </a:r>
            <a:r>
              <a:rPr lang="zh-CN" altLang="en-US"/>
              <a:t>严倩，今天由我来为老师们讲解演示一下，我们公司的产品</a:t>
            </a:r>
            <a:r>
              <a:rPr lang="en-US" altLang="zh-CN"/>
              <a:t>-</a:t>
            </a:r>
            <a:r>
              <a:rPr lang="zh-CN" altLang="en-US"/>
              <a:t>一平三端，</a:t>
            </a:r>
          </a:p>
          <a:p>
            <a:r>
              <a:rPr lang="zh-CN" altLang="en-US"/>
              <a:t>首先，新来的老师以及之前没有使用过的老师，可以扫描屏幕上的二维码进行下载注册学习通，也可以在应用市场里面直接搜索，学习通，或者是在浏览器里面搜索</a:t>
            </a:r>
            <a:r>
              <a:rPr lang="en-US" altLang="zh-CN"/>
              <a:t>app.chaoxing.com</a:t>
            </a:r>
            <a:r>
              <a:rPr lang="zh-CN" altLang="en-US"/>
              <a:t>进行下载</a:t>
            </a:r>
          </a:p>
        </p:txBody>
      </p:sp>
      <p:sp>
        <p:nvSpPr>
          <p:cNvPr id="4" name="灯片编号占位符 3"/>
          <p:cNvSpPr>
            <a:spLocks noGrp="1"/>
          </p:cNvSpPr>
          <p:nvPr>
            <p:ph type="sldNum" sz="quarter" idx="10"/>
          </p:nvPr>
        </p:nvSpPr>
        <p:spPr/>
        <p:txBody>
          <a:bodyPr/>
          <a:lstStyle/>
          <a:p>
            <a:fld id="{418F03C3-53C1-4F10-8DAF-D1F318E96C6E}"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下载好之后，之前使用过的老师可以直接使用手机号加密码的方式或者手机验证码的方式登录，没有注册过的老师，需要点击新用户注册，输入手机号，获取验证码，设置一个自己的密码进行注册，</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注册好，需要进行工号的绑定，点击头像这里，点击账号管理，单位设置，添加单位，然后输入学校的全称以及工号，这样我们在之后的时候当中所有的数据才会统一到大后台进行管理，如果老师们没有进行工号的绑定，就会出现，我在手机端建好课程，怎么电脑端没有呢？我们在这之前学校的教师和学生的信息已经和教务处对接好了，所以只要老师们绑定好工号，在之后的使用当中数据都是会有记录的。</a:t>
            </a:r>
          </a:p>
        </p:txBody>
      </p:sp>
      <p:sp>
        <p:nvSpPr>
          <p:cNvPr id="4" name="灯片编号占位符 3"/>
          <p:cNvSpPr>
            <a:spLocks noGrp="1"/>
          </p:cNvSpPr>
          <p:nvPr>
            <p:ph type="sldNum" sz="quarter" idx="5"/>
          </p:nvPr>
        </p:nvSpPr>
        <p:spPr/>
        <p:txBody>
          <a:bodyPr/>
          <a:lstStyle/>
          <a:p>
            <a:fld id="{418F03C3-53C1-4F10-8DAF-D1F318E96C6E}" type="slidenum">
              <a:rPr lang="zh-CN" altLang="en-US" smtClean="0"/>
              <a:t>3</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009E97DC-F7A6-4E5E-B422-A09A2CBE4AFE}" type="datetimeFigureOut">
              <a:rPr lang="zh-CN" altLang="en-US" smtClean="0"/>
              <a:t>2022/12/14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2A10B9-A86C-46DE-A78E-7D78FD08B997}"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09E97DC-F7A6-4E5E-B422-A09A2CBE4AFE}" type="datetimeFigureOut">
              <a:rPr lang="zh-CN" altLang="en-US" smtClean="0"/>
              <a:t>2022/12/14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2A10B9-A86C-46DE-A78E-7D78FD08B997}"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009E97DC-F7A6-4E5E-B422-A09A2CBE4AFE}" type="datetimeFigureOut">
              <a:rPr lang="zh-CN" altLang="en-US" smtClean="0"/>
              <a:t>2022/12/14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2A10B9-A86C-46DE-A78E-7D78FD08B997}"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09E97DC-F7A6-4E5E-B422-A09A2CBE4AFE}" type="datetimeFigureOut">
              <a:rPr lang="zh-CN" altLang="en-US" smtClean="0"/>
              <a:t>2022/12/14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12A10B9-A86C-46DE-A78E-7D78FD08B997}"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09E97DC-F7A6-4E5E-B422-A09A2CBE4AFE}" type="datetimeFigureOut">
              <a:rPr lang="zh-CN" altLang="en-US" smtClean="0"/>
              <a:t>2022/12/14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12A10B9-A86C-46DE-A78E-7D78FD08B997}"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09E97DC-F7A6-4E5E-B422-A09A2CBE4AFE}" type="datetimeFigureOut">
              <a:rPr lang="zh-CN" altLang="en-US" smtClean="0"/>
              <a:t>2022/12/14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12A10B9-A86C-46DE-A78E-7D78FD08B997}"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09E97DC-F7A6-4E5E-B422-A09A2CBE4AFE}" type="datetimeFigureOut">
              <a:rPr lang="zh-CN" altLang="en-US" smtClean="0"/>
              <a:t>2022/12/14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12A10B9-A86C-46DE-A78E-7D78FD08B997}"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009E97DC-F7A6-4E5E-B422-A09A2CBE4AFE}" type="datetimeFigureOut">
              <a:rPr lang="zh-CN" altLang="en-US" smtClean="0"/>
              <a:t>2022/12/14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12A10B9-A86C-46DE-A78E-7D78FD08B997}"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009E97DC-F7A6-4E5E-B422-A09A2CBE4AFE}" type="datetimeFigureOut">
              <a:rPr lang="zh-CN" altLang="en-US" smtClean="0"/>
              <a:t>2022/12/14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12A10B9-A86C-46DE-A78E-7D78FD08B997}"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09E97DC-F7A6-4E5E-B422-A09A2CBE4AFE}" type="datetimeFigureOut">
              <a:rPr lang="zh-CN" altLang="en-US" smtClean="0"/>
              <a:t>2022/12/14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2A10B9-A86C-46DE-A78E-7D78FD08B997}"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09E97DC-F7A6-4E5E-B422-A09A2CBE4AFE}" type="datetimeFigureOut">
              <a:rPr lang="zh-CN" altLang="en-US" smtClean="0"/>
              <a:t>2022/12/14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2A10B9-A86C-46DE-A78E-7D78FD08B997}"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Tree>
  </p:cSld>
  <p:clrMapOvr>
    <a:masterClrMapping/>
  </p:clrMapOvr>
  <p:transition spd="med"/>
</p:sldLayout>
</file>

<file path=ppt/slideMasters/_rels/slideMaster1.xml.rels><?xml version="1.0" encoding="UTF-8" standalone="yes"?>
<Relationships xmlns="http://schemas.openxmlformats.org/package/2006/relationships"><Relationship Id="rId1"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442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90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665" algn="l" defTabSz="866775" rtl="0" eaLnBrk="1" latinLnBrk="0" hangingPunct="1">
        <a:defRPr sz="1705" kern="1200">
          <a:solidFill>
            <a:schemeClr val="tx1"/>
          </a:solidFill>
          <a:latin typeface="+mn-lt"/>
          <a:ea typeface="+mn-ea"/>
          <a:cs typeface="+mn-cs"/>
        </a:defRPr>
      </a:lvl8pPr>
      <a:lvl9pPr marL="3468370" algn="l" defTabSz="866775" rtl="0" eaLnBrk="1" latinLnBrk="0" hangingPunct="1">
        <a:defRPr sz="1705"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9E97DC-F7A6-4E5E-B422-A09A2CBE4AFE}" type="datetimeFigureOut">
              <a:rPr lang="zh-CN" altLang="en-US" smtClean="0"/>
              <a:t>2022/12/14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2A10B9-A86C-46DE-A78E-7D78FD08B997}"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9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AutoShape 1"/>
          <p:cNvSpPr/>
          <p:nvPr/>
        </p:nvSpPr>
        <p:spPr bwMode="auto">
          <a:xfrm>
            <a:off x="-9030" y="1858692"/>
            <a:ext cx="6105030" cy="27261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w="25400" cap="flat" cmpd="sng">
            <a:noFill/>
            <a:prstDash val="solid"/>
            <a:miter lim="0"/>
          </a:ln>
          <a:effectLst/>
        </p:spPr>
        <p:txBody>
          <a:bodyPr lIns="0" tIns="0" rIns="0" bIns="0"/>
          <a:lstStyle/>
          <a:p>
            <a:pPr>
              <a:lnSpc>
                <a:spcPct val="150000"/>
              </a:lnSpc>
              <a:defRPr/>
            </a:pPr>
            <a:endParaRPr lang="es-ES" sz="253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21" name="TextBox 15"/>
          <p:cNvSpPr txBox="1"/>
          <p:nvPr/>
        </p:nvSpPr>
        <p:spPr>
          <a:xfrm>
            <a:off x="716467" y="2181619"/>
            <a:ext cx="4983974" cy="2103120"/>
          </a:xfrm>
          <a:prstGeom prst="rect">
            <a:avLst/>
          </a:prstGeom>
          <a:noFill/>
        </p:spPr>
        <p:txBody>
          <a:bodyPr wrap="square" lIns="0" tIns="0" rIns="0" bIns="0" rtlCol="0">
            <a:spAutoFit/>
          </a:bodyPr>
          <a:lstStyle/>
          <a:p>
            <a:pPr algn="just">
              <a:lnSpc>
                <a:spcPct val="150000"/>
              </a:lnSpc>
            </a:pPr>
            <a:r>
              <a:rPr lang="en-US" altLang="zh-CN" sz="2275" dirty="0">
                <a:solidFill>
                  <a:schemeClr val="bg1"/>
                </a:solidFill>
                <a:latin typeface="Arial" panose="020B0604020202020204" pitchFamily="34" charset="0"/>
                <a:ea typeface="微软雅黑" panose="020B0503020204020204" pitchFamily="34" charset="-122"/>
                <a:sym typeface="Arial" panose="020B0604020202020204" pitchFamily="34" charset="0"/>
              </a:rPr>
              <a:t>1</a:t>
            </a:r>
            <a:r>
              <a:rPr lang="zh-CN" altLang="en-US" sz="2275" dirty="0">
                <a:solidFill>
                  <a:schemeClr val="bg1"/>
                </a:solidFill>
                <a:latin typeface="Arial" panose="020B0604020202020204" pitchFamily="34" charset="0"/>
                <a:ea typeface="微软雅黑" panose="020B0503020204020204" pitchFamily="34" charset="-122"/>
                <a:sym typeface="Arial" panose="020B0604020202020204" pitchFamily="34" charset="0"/>
              </a:rPr>
              <a:t>、应用市场搜索</a:t>
            </a:r>
            <a:r>
              <a:rPr lang="en-US" altLang="zh-CN" sz="2275" dirty="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2275" dirty="0">
                <a:solidFill>
                  <a:schemeClr val="bg1"/>
                </a:solidFill>
                <a:latin typeface="Arial" panose="020B0604020202020204" pitchFamily="34" charset="0"/>
                <a:ea typeface="微软雅黑" panose="020B0503020204020204" pitchFamily="34" charset="-122"/>
                <a:sym typeface="Arial" panose="020B0604020202020204" pitchFamily="34" charset="0"/>
              </a:rPr>
              <a:t>学习通</a:t>
            </a:r>
            <a:r>
              <a:rPr lang="en-US" altLang="zh-CN" sz="2275" dirty="0">
                <a:solidFill>
                  <a:schemeClr val="bg1"/>
                </a:solidFill>
                <a:latin typeface="Arial" panose="020B0604020202020204" pitchFamily="34" charset="0"/>
                <a:ea typeface="微软雅黑" panose="020B0503020204020204" pitchFamily="34" charset="-122"/>
                <a:sym typeface="Arial" panose="020B0604020202020204" pitchFamily="34" charset="0"/>
              </a:rPr>
              <a:t>”</a:t>
            </a:r>
          </a:p>
          <a:p>
            <a:pPr algn="just">
              <a:lnSpc>
                <a:spcPct val="150000"/>
              </a:lnSpc>
            </a:pPr>
            <a:r>
              <a:rPr lang="en-US" altLang="zh-CN" sz="2275" dirty="0">
                <a:solidFill>
                  <a:schemeClr val="bg1"/>
                </a:solidFill>
                <a:latin typeface="Arial" panose="020B0604020202020204" pitchFamily="34" charset="0"/>
                <a:ea typeface="微软雅黑" panose="020B0503020204020204" pitchFamily="34" charset="-122"/>
                <a:sym typeface="Arial" panose="020B0604020202020204" pitchFamily="34" charset="0"/>
              </a:rPr>
              <a:t>2</a:t>
            </a:r>
            <a:r>
              <a:rPr lang="zh-CN" altLang="en-US" sz="2275" dirty="0">
                <a:solidFill>
                  <a:schemeClr val="bg1"/>
                </a:solidFill>
                <a:latin typeface="Arial" panose="020B0604020202020204" pitchFamily="34" charset="0"/>
                <a:ea typeface="微软雅黑" panose="020B0503020204020204" pitchFamily="34" charset="-122"/>
                <a:sym typeface="Arial" panose="020B0604020202020204" pitchFamily="34" charset="0"/>
              </a:rPr>
              <a:t>、扫描二维码</a:t>
            </a:r>
          </a:p>
          <a:p>
            <a:pPr algn="just">
              <a:lnSpc>
                <a:spcPct val="150000"/>
              </a:lnSpc>
            </a:pPr>
            <a:r>
              <a:rPr lang="en-US" altLang="zh-CN" sz="2275" dirty="0">
                <a:solidFill>
                  <a:schemeClr val="bg1"/>
                </a:solidFill>
                <a:latin typeface="Arial" panose="020B0604020202020204" pitchFamily="34" charset="0"/>
                <a:ea typeface="微软雅黑" panose="020B0503020204020204" pitchFamily="34" charset="-122"/>
                <a:sym typeface="Arial" panose="020B0604020202020204" pitchFamily="34" charset="0"/>
              </a:rPr>
              <a:t>3</a:t>
            </a:r>
            <a:r>
              <a:rPr lang="zh-CN" altLang="en-US" sz="2275" dirty="0">
                <a:solidFill>
                  <a:schemeClr val="bg1"/>
                </a:solidFill>
                <a:latin typeface="Arial" panose="020B0604020202020204" pitchFamily="34" charset="0"/>
                <a:ea typeface="微软雅黑" panose="020B0503020204020204" pitchFamily="34" charset="-122"/>
                <a:sym typeface="Arial" panose="020B0604020202020204" pitchFamily="34" charset="0"/>
              </a:rPr>
              <a:t>、在手机浏览器输入</a:t>
            </a:r>
          </a:p>
          <a:p>
            <a:pPr algn="just">
              <a:lnSpc>
                <a:spcPct val="150000"/>
              </a:lnSpc>
            </a:pPr>
            <a:r>
              <a:rPr lang="en-US" altLang="zh-CN" sz="2275" dirty="0">
                <a:solidFill>
                  <a:schemeClr val="bg1"/>
                </a:solidFill>
                <a:latin typeface="Arial" panose="020B0604020202020204" pitchFamily="34" charset="0"/>
                <a:ea typeface="微软雅黑" panose="020B0503020204020204" pitchFamily="34" charset="-122"/>
                <a:sym typeface="Arial" panose="020B0604020202020204" pitchFamily="34" charset="0"/>
              </a:rPr>
              <a:t>http://app.chaoxing.com</a:t>
            </a:r>
          </a:p>
        </p:txBody>
      </p:sp>
      <p:sp>
        <p:nvSpPr>
          <p:cNvPr id="8" name="TextBox 8"/>
          <p:cNvSpPr txBox="1"/>
          <p:nvPr/>
        </p:nvSpPr>
        <p:spPr>
          <a:xfrm>
            <a:off x="944654" y="864447"/>
            <a:ext cx="2191337" cy="408940"/>
          </a:xfrm>
          <a:prstGeom prst="rect">
            <a:avLst/>
          </a:prstGeom>
          <a:noFill/>
        </p:spPr>
        <p:txBody>
          <a:bodyPr wrap="square" lIns="0" tIns="0" rIns="0" bIns="0" rtlCol="0" anchor="ctr">
            <a:spAutoFit/>
          </a:bodyPr>
          <a:lstStyle/>
          <a:p>
            <a:r>
              <a:rPr lang="zh-CN" altLang="en-US" sz="2655"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下载方式</a:t>
            </a:r>
            <a:endParaRPr lang="zh-CN" altLang="en-US" sz="3415"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 name="图片 6"/>
          <p:cNvPicPr>
            <a:picLocks noChangeAspect="1"/>
          </p:cNvPicPr>
          <p:nvPr/>
        </p:nvPicPr>
        <p:blipFill>
          <a:blip r:embed="rId3"/>
          <a:stretch>
            <a:fillRect/>
          </a:stretch>
        </p:blipFill>
        <p:spPr>
          <a:xfrm>
            <a:off x="6914821" y="1301270"/>
            <a:ext cx="4414407" cy="4256062"/>
          </a:xfrm>
          <a:prstGeom prst="rect">
            <a:avLst/>
          </a:prstGeom>
          <a:noFill/>
          <a:ln>
            <a:noFill/>
          </a:ln>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4337"/>
                                        </p:tgtEl>
                                        <p:attrNameLst>
                                          <p:attrName>style.visibility</p:attrName>
                                        </p:attrNameLst>
                                      </p:cBhvr>
                                      <p:to>
                                        <p:strVal val="visible"/>
                                      </p:to>
                                    </p:set>
                                    <p:anim calcmode="lin" valueType="num">
                                      <p:cBhvr additive="base">
                                        <p:cTn id="7" dur="500" fill="hold"/>
                                        <p:tgtEl>
                                          <p:spTgt spid="14337"/>
                                        </p:tgtEl>
                                        <p:attrNameLst>
                                          <p:attrName>ppt_x</p:attrName>
                                        </p:attrNameLst>
                                      </p:cBhvr>
                                      <p:tavLst>
                                        <p:tav tm="0">
                                          <p:val>
                                            <p:strVal val="1+#ppt_w/2"/>
                                          </p:val>
                                        </p:tav>
                                        <p:tav tm="100000">
                                          <p:val>
                                            <p:strVal val="#ppt_x"/>
                                          </p:val>
                                        </p:tav>
                                      </p:tavLst>
                                    </p:anim>
                                    <p:anim calcmode="lin" valueType="num">
                                      <p:cBhvr additive="base">
                                        <p:cTn id="8" dur="500" fill="hold"/>
                                        <p:tgtEl>
                                          <p:spTgt spid="1433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71" name="图片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4846" y="1359014"/>
            <a:ext cx="3043071" cy="52479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矩形 19"/>
          <p:cNvSpPr/>
          <p:nvPr/>
        </p:nvSpPr>
        <p:spPr>
          <a:xfrm>
            <a:off x="3062952" y="4249693"/>
            <a:ext cx="731797" cy="377804"/>
          </a:xfrm>
          <a:prstGeom prst="rect">
            <a:avLst/>
          </a:prstGeom>
          <a:noFill/>
          <a:ln w="5715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buFontTx/>
              <a:buNone/>
              <a:defRPr/>
            </a:pPr>
            <a:endParaRPr kumimoji="1" lang="zh-CN" altLang="en-US" sz="1705" noProof="1"/>
          </a:p>
        </p:txBody>
      </p:sp>
      <p:pic>
        <p:nvPicPr>
          <p:cNvPr id="11273" name="图片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2860" y="1359014"/>
            <a:ext cx="3041483" cy="52479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p:cNvSpPr txBox="1"/>
          <p:nvPr/>
        </p:nvSpPr>
        <p:spPr>
          <a:xfrm>
            <a:off x="3004216" y="4627493"/>
            <a:ext cx="2214880" cy="730885"/>
          </a:xfrm>
          <a:prstGeom prst="rect">
            <a:avLst/>
          </a:prstGeom>
          <a:noFill/>
          <a:ln>
            <a:noFill/>
          </a:ln>
        </p:spPr>
        <p:txBody>
          <a:bodyPr wrap="none">
            <a:spAutoFit/>
          </a:bodyPr>
          <a:lstStyle/>
          <a:p>
            <a:pPr fontAlgn="auto">
              <a:lnSpc>
                <a:spcPct val="130000"/>
              </a:lnSpc>
              <a:buFontTx/>
              <a:buNone/>
              <a:defRPr/>
            </a:pPr>
            <a:r>
              <a:rPr kumimoji="1" lang="zh-CN" altLang="en-US" sz="3200" b="1" noProof="1">
                <a:solidFill>
                  <a:srgbClr val="FF0000"/>
                </a:solidFill>
                <a:effectLst>
                  <a:glow rad="190500">
                    <a:schemeClr val="bg1"/>
                  </a:glow>
                  <a:outerShdw dist="25400" dir="5400000" algn="t" rotWithShape="0">
                    <a:prstClr val="black">
                      <a:alpha val="66000"/>
                    </a:prstClr>
                  </a:outerShdw>
                </a:effectLst>
                <a:latin typeface="微软雅黑" panose="020B0503020204020204" pitchFamily="34" charset="-122"/>
                <a:ea typeface="微软雅黑" panose="020B0503020204020204" pitchFamily="34" charset="-122"/>
                <a:cs typeface="微软雅黑" panose="020B0503020204020204" pitchFamily="34" charset="-122"/>
                <a:sym typeface="+mn-ea"/>
              </a:rPr>
              <a:t>新用户注册</a:t>
            </a:r>
          </a:p>
        </p:txBody>
      </p:sp>
      <p:sp>
        <p:nvSpPr>
          <p:cNvPr id="17" name="文本框 31"/>
          <p:cNvSpPr txBox="1"/>
          <p:nvPr/>
        </p:nvSpPr>
        <p:spPr>
          <a:xfrm>
            <a:off x="512240" y="585848"/>
            <a:ext cx="1689100" cy="408940"/>
          </a:xfrm>
          <a:prstGeom prst="rect">
            <a:avLst/>
          </a:prstGeom>
        </p:spPr>
        <p:txBody>
          <a:bodyPr wrap="none" lIns="0" tIns="0" rIns="0" bIns="0" anchor="ctr">
            <a:spAutoFit/>
          </a:bodyPr>
          <a:lstStyle>
            <a:defPPr>
              <a:defRPr lang="zh-CN"/>
            </a:defPPr>
            <a:lvl1pPr marR="0" lvl="0" indent="0" algn="ctr" defTabSz="0" fontAlgn="auto">
              <a:lnSpc>
                <a:spcPct val="100000"/>
              </a:lnSpc>
              <a:spcBef>
                <a:spcPct val="20000"/>
              </a:spcBef>
              <a:spcAft>
                <a:spcPts val="0"/>
              </a:spcAft>
              <a:buClrTx/>
              <a:buSzTx/>
              <a:buFont typeface="Arial" panose="020B0604020202020204" pitchFamily="34" charset="0"/>
              <a:buNone/>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algn="l"/>
            <a:r>
              <a:rPr lang="zh-CN" altLang="en-US" sz="2655" b="0" dirty="0">
                <a:solidFill>
                  <a:schemeClr val="tx1">
                    <a:lumMod val="65000"/>
                    <a:lumOff val="35000"/>
                  </a:schemeClr>
                </a:solidFill>
                <a:latin typeface="微软雅黑" panose="020B0503020204020204" pitchFamily="34" charset="-122"/>
                <a:ea typeface="微软雅黑" panose="020B0503020204020204" pitchFamily="34" charset="-122"/>
                <a:sym typeface="+mn-ea"/>
              </a:rPr>
              <a:t>注册、登录</a:t>
            </a:r>
          </a:p>
        </p:txBody>
      </p:sp>
      <p:sp>
        <p:nvSpPr>
          <p:cNvPr id="18" name="矩形 17"/>
          <p:cNvSpPr/>
          <p:nvPr/>
        </p:nvSpPr>
        <p:spPr>
          <a:xfrm>
            <a:off x="-3284" y="556863"/>
            <a:ext cx="373286" cy="4931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p:tgtEl>
                                          <p:spTgt spid="18"/>
                                        </p:tgtEl>
                                        <p:attrNameLst>
                                          <p:attrName>ppt_y</p:attrName>
                                        </p:attrNameLst>
                                      </p:cBhvr>
                                      <p:tavLst>
                                        <p:tav tm="0">
                                          <p:val>
                                            <p:strVal val="#ppt_y+#ppt_h*1.125000"/>
                                          </p:val>
                                        </p:tav>
                                        <p:tav tm="100000">
                                          <p:val>
                                            <p:strVal val="#ppt_y"/>
                                          </p:val>
                                        </p:tav>
                                      </p:tavLst>
                                    </p:anim>
                                    <p:animEffect transition="in" filter="wipe(up)">
                                      <p:cBhvr>
                                        <p:cTn id="8" dur="500"/>
                                        <p:tgtEl>
                                          <p:spTgt spid="18"/>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p:tgtEl>
                                          <p:spTgt spid="17"/>
                                        </p:tgtEl>
                                        <p:attrNameLst>
                                          <p:attrName>ppt_x</p:attrName>
                                        </p:attrNameLst>
                                      </p:cBhvr>
                                      <p:tavLst>
                                        <p:tav tm="0">
                                          <p:val>
                                            <p:strVal val="#ppt_x-#ppt_w*1.125000"/>
                                          </p:val>
                                        </p:tav>
                                        <p:tav tm="100000">
                                          <p:val>
                                            <p:strVal val="#ppt_x"/>
                                          </p:val>
                                        </p:tav>
                                      </p:tavLst>
                                    </p:anim>
                                    <p:animEffect transition="in" filter="wipe(right)">
                                      <p:cBhvr>
                                        <p:cTn id="13" dur="500"/>
                                        <p:tgtEl>
                                          <p:spTgt spid="17"/>
                                        </p:tgtEl>
                                      </p:cBhvr>
                                    </p:animEffect>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1271"/>
                                        </p:tgtEl>
                                        <p:attrNameLst>
                                          <p:attrName>style.visibility</p:attrName>
                                        </p:attrNameLst>
                                      </p:cBhvr>
                                      <p:to>
                                        <p:strVal val="visible"/>
                                      </p:to>
                                    </p:set>
                                    <p:anim calcmode="lin" valueType="num">
                                      <p:cBhvr additive="base">
                                        <p:cTn id="17" dur="500" fill="hold"/>
                                        <p:tgtEl>
                                          <p:spTgt spid="11271"/>
                                        </p:tgtEl>
                                        <p:attrNameLst>
                                          <p:attrName>ppt_x</p:attrName>
                                        </p:attrNameLst>
                                      </p:cBhvr>
                                      <p:tavLst>
                                        <p:tav tm="0">
                                          <p:val>
                                            <p:strVal val="#ppt_x"/>
                                          </p:val>
                                        </p:tav>
                                        <p:tav tm="100000">
                                          <p:val>
                                            <p:strVal val="#ppt_x"/>
                                          </p:val>
                                        </p:tav>
                                      </p:tavLst>
                                    </p:anim>
                                    <p:anim calcmode="lin" valueType="num">
                                      <p:cBhvr additive="base">
                                        <p:cTn id="18" dur="500" fill="hold"/>
                                        <p:tgtEl>
                                          <p:spTgt spid="11271"/>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16" presetClass="entr" presetSubtype="21"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barn(inVertical)">
                                      <p:cBhvr>
                                        <p:cTn id="22" dur="500"/>
                                        <p:tgtEl>
                                          <p:spTgt spid="20"/>
                                        </p:tgtEl>
                                      </p:cBhvr>
                                    </p:animEffect>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ppt_x"/>
                                          </p:val>
                                        </p:tav>
                                        <p:tav tm="100000">
                                          <p:val>
                                            <p:strVal val="#ppt_x"/>
                                          </p:val>
                                        </p:tav>
                                      </p:tavLst>
                                    </p:anim>
                                    <p:anim calcmode="lin" valueType="num">
                                      <p:cBhvr additive="base">
                                        <p:cTn id="27" dur="500" fill="hold"/>
                                        <p:tgtEl>
                                          <p:spTgt spid="9"/>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nodeType="afterEffect">
                                  <p:stCondLst>
                                    <p:cond delay="0"/>
                                  </p:stCondLst>
                                  <p:childTnLst>
                                    <p:set>
                                      <p:cBhvr>
                                        <p:cTn id="30" dur="1" fill="hold">
                                          <p:stCondLst>
                                            <p:cond delay="0"/>
                                          </p:stCondLst>
                                        </p:cTn>
                                        <p:tgtEl>
                                          <p:spTgt spid="11273"/>
                                        </p:tgtEl>
                                        <p:attrNameLst>
                                          <p:attrName>style.visibility</p:attrName>
                                        </p:attrNameLst>
                                      </p:cBhvr>
                                      <p:to>
                                        <p:strVal val="visible"/>
                                      </p:to>
                                    </p:set>
                                    <p:anim calcmode="lin" valueType="num">
                                      <p:cBhvr additive="base">
                                        <p:cTn id="31" dur="500" fill="hold"/>
                                        <p:tgtEl>
                                          <p:spTgt spid="11273"/>
                                        </p:tgtEl>
                                        <p:attrNameLst>
                                          <p:attrName>ppt_x</p:attrName>
                                        </p:attrNameLst>
                                      </p:cBhvr>
                                      <p:tavLst>
                                        <p:tav tm="0">
                                          <p:val>
                                            <p:strVal val="#ppt_x"/>
                                          </p:val>
                                        </p:tav>
                                        <p:tav tm="100000">
                                          <p:val>
                                            <p:strVal val="#ppt_x"/>
                                          </p:val>
                                        </p:tav>
                                      </p:tavLst>
                                    </p:anim>
                                    <p:anim calcmode="lin" valueType="num">
                                      <p:cBhvr additive="base">
                                        <p:cTn id="32" dur="500" fill="hold"/>
                                        <p:tgtEl>
                                          <p:spTgt spid="112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P spid="9" grpId="0"/>
      <p:bldP spid="17" grpId="0"/>
      <p:bldP spid="18"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31"/>
          <p:cNvSpPr txBox="1"/>
          <p:nvPr/>
        </p:nvSpPr>
        <p:spPr>
          <a:xfrm>
            <a:off x="512240" y="585848"/>
            <a:ext cx="3001645" cy="408940"/>
          </a:xfrm>
          <a:prstGeom prst="rect">
            <a:avLst/>
          </a:prstGeom>
        </p:spPr>
        <p:txBody>
          <a:bodyPr wrap="none" lIns="0" tIns="0" rIns="0" bIns="0" anchor="ctr">
            <a:spAutoFit/>
          </a:bodyPr>
          <a:lstStyle>
            <a:defPPr>
              <a:defRPr lang="zh-CN"/>
            </a:defPPr>
            <a:lvl1pPr marR="0" lvl="0" indent="0" algn="ctr" defTabSz="0" fontAlgn="auto">
              <a:lnSpc>
                <a:spcPct val="100000"/>
              </a:lnSpc>
              <a:spcBef>
                <a:spcPct val="20000"/>
              </a:spcBef>
              <a:spcAft>
                <a:spcPts val="0"/>
              </a:spcAft>
              <a:buClrTx/>
              <a:buSzTx/>
              <a:buFont typeface="Arial" panose="020B0604020202020204" pitchFamily="34" charset="0"/>
              <a:buNone/>
              <a:defRPr sz="5400" b="1" baseline="0">
                <a:solidFill>
                  <a:srgbClr val="F8D35E"/>
                </a:solidFill>
              </a:defRPr>
            </a:lvl1pPr>
            <a:lvl2pPr indent="0">
              <a:buNone/>
              <a:defRPr sz="1200"/>
            </a:lvl2pPr>
            <a:lvl3pPr indent="0">
              <a:buNone/>
              <a:defRPr sz="1000"/>
            </a:lvl3pPr>
            <a:lvl4pPr indent="0">
              <a:buNone/>
              <a:defRPr sz="900"/>
            </a:lvl4pPr>
            <a:lvl5pPr indent="0">
              <a:buNone/>
              <a:defRPr sz="900"/>
            </a:lvl5pPr>
            <a:lvl6pPr indent="0">
              <a:buNone/>
              <a:defRPr sz="900"/>
            </a:lvl6pPr>
            <a:lvl7pPr indent="0">
              <a:buNone/>
              <a:defRPr sz="900"/>
            </a:lvl7pPr>
            <a:lvl8pPr indent="0">
              <a:buNone/>
              <a:defRPr sz="900"/>
            </a:lvl8pPr>
            <a:lvl9pPr indent="0">
              <a:buNone/>
              <a:defRPr sz="900"/>
            </a:lvl9pPr>
          </a:lstStyle>
          <a:p>
            <a:pPr algn="l"/>
            <a:r>
              <a:rPr lang="zh-CN" altLang="en-US" sz="2655" b="0" dirty="0">
                <a:solidFill>
                  <a:schemeClr val="tx1">
                    <a:lumMod val="65000"/>
                    <a:lumOff val="35000"/>
                  </a:schemeClr>
                </a:solidFill>
                <a:latin typeface="微软雅黑" panose="020B0503020204020204" pitchFamily="34" charset="-122"/>
                <a:ea typeface="微软雅黑" panose="020B0503020204020204" pitchFamily="34" charset="-122"/>
                <a:sym typeface="+mn-ea"/>
              </a:rPr>
              <a:t>单位验证   绑定工号</a:t>
            </a:r>
          </a:p>
        </p:txBody>
      </p:sp>
      <p:sp>
        <p:nvSpPr>
          <p:cNvPr id="21" name="矩形 20"/>
          <p:cNvSpPr/>
          <p:nvPr/>
        </p:nvSpPr>
        <p:spPr>
          <a:xfrm>
            <a:off x="-3284" y="556863"/>
            <a:ext cx="373286" cy="4931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pic>
        <p:nvPicPr>
          <p:cNvPr id="2" name="图片 1"/>
          <p:cNvPicPr>
            <a:picLocks noChangeAspect="1"/>
          </p:cNvPicPr>
          <p:nvPr/>
        </p:nvPicPr>
        <p:blipFill>
          <a:blip r:embed="rId3"/>
          <a:stretch>
            <a:fillRect/>
          </a:stretch>
        </p:blipFill>
        <p:spPr>
          <a:xfrm>
            <a:off x="177165" y="1336675"/>
            <a:ext cx="2392680" cy="4432935"/>
          </a:xfrm>
          <a:prstGeom prst="rect">
            <a:avLst/>
          </a:prstGeom>
        </p:spPr>
      </p:pic>
      <p:pic>
        <p:nvPicPr>
          <p:cNvPr id="3" name="图片 2"/>
          <p:cNvPicPr>
            <a:picLocks noChangeAspect="1"/>
          </p:cNvPicPr>
          <p:nvPr/>
        </p:nvPicPr>
        <p:blipFill>
          <a:blip r:embed="rId4"/>
          <a:stretch>
            <a:fillRect/>
          </a:stretch>
        </p:blipFill>
        <p:spPr>
          <a:xfrm>
            <a:off x="2769870" y="1205865"/>
            <a:ext cx="2624455" cy="4563745"/>
          </a:xfrm>
          <a:prstGeom prst="rect">
            <a:avLst/>
          </a:prstGeom>
        </p:spPr>
      </p:pic>
      <p:pic>
        <p:nvPicPr>
          <p:cNvPr id="4" name="图片 3"/>
          <p:cNvPicPr>
            <a:picLocks noChangeAspect="1"/>
          </p:cNvPicPr>
          <p:nvPr/>
        </p:nvPicPr>
        <p:blipFill>
          <a:blip r:embed="rId5"/>
          <a:stretch>
            <a:fillRect/>
          </a:stretch>
        </p:blipFill>
        <p:spPr>
          <a:xfrm>
            <a:off x="5857875" y="1050290"/>
            <a:ext cx="3012440" cy="4657725"/>
          </a:xfrm>
          <a:prstGeom prst="rect">
            <a:avLst/>
          </a:prstGeom>
        </p:spPr>
      </p:pic>
      <p:pic>
        <p:nvPicPr>
          <p:cNvPr id="5" name="图片 4"/>
          <p:cNvPicPr>
            <a:picLocks noChangeAspect="1"/>
          </p:cNvPicPr>
          <p:nvPr/>
        </p:nvPicPr>
        <p:blipFill>
          <a:blip r:embed="rId6"/>
          <a:stretch>
            <a:fillRect/>
          </a:stretch>
        </p:blipFill>
        <p:spPr>
          <a:xfrm>
            <a:off x="9250045" y="1050290"/>
            <a:ext cx="2597150" cy="463804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p:tgtEl>
                                          <p:spTgt spid="21"/>
                                        </p:tgtEl>
                                        <p:attrNameLst>
                                          <p:attrName>ppt_y</p:attrName>
                                        </p:attrNameLst>
                                      </p:cBhvr>
                                      <p:tavLst>
                                        <p:tav tm="0">
                                          <p:val>
                                            <p:strVal val="#ppt_y+#ppt_h*1.125000"/>
                                          </p:val>
                                        </p:tav>
                                        <p:tav tm="100000">
                                          <p:val>
                                            <p:strVal val="#ppt_y"/>
                                          </p:val>
                                        </p:tav>
                                      </p:tavLst>
                                    </p:anim>
                                    <p:animEffect transition="in" filter="wipe(up)">
                                      <p:cBhvr>
                                        <p:cTn id="8" dur="500"/>
                                        <p:tgtEl>
                                          <p:spTgt spid="21"/>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p:tgtEl>
                                          <p:spTgt spid="19"/>
                                        </p:tgtEl>
                                        <p:attrNameLst>
                                          <p:attrName>ppt_x</p:attrName>
                                        </p:attrNameLst>
                                      </p:cBhvr>
                                      <p:tavLst>
                                        <p:tav tm="0">
                                          <p:val>
                                            <p:strVal val="#ppt_x-#ppt_w*1.125000"/>
                                          </p:val>
                                        </p:tav>
                                        <p:tav tm="100000">
                                          <p:val>
                                            <p:strVal val="#ppt_x"/>
                                          </p:val>
                                        </p:tav>
                                      </p:tavLst>
                                    </p:anim>
                                    <p:animEffect transition="in" filter="wipe(right)">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fill="hold"/>
                                        <p:tgtEl>
                                          <p:spTgt spid="4"/>
                                        </p:tgtEl>
                                        <p:attrNameLst>
                                          <p:attrName>ppt_x</p:attrName>
                                        </p:attrNameLst>
                                      </p:cBhvr>
                                      <p:tavLst>
                                        <p:tav tm="0">
                                          <p:val>
                                            <p:strVal val="#ppt_x"/>
                                          </p:val>
                                        </p:tav>
                                        <p:tav tm="100000">
                                          <p:val>
                                            <p:strVal val="#ppt_x"/>
                                          </p:val>
                                        </p:tav>
                                      </p:tavLst>
                                    </p:anim>
                                    <p:anim calcmode="lin" valueType="num">
                                      <p:cBhvr additive="base">
                                        <p:cTn id="3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additive="base">
                                        <p:cTn id="36" dur="500" fill="hold"/>
                                        <p:tgtEl>
                                          <p:spTgt spid="5"/>
                                        </p:tgtEl>
                                        <p:attrNameLst>
                                          <p:attrName>ppt_x</p:attrName>
                                        </p:attrNameLst>
                                      </p:cBhvr>
                                      <p:tavLst>
                                        <p:tav tm="0">
                                          <p:val>
                                            <p:strVal val="#ppt_x"/>
                                          </p:val>
                                        </p:tav>
                                        <p:tav tm="100000">
                                          <p:val>
                                            <p:strVal val="#ppt_x"/>
                                          </p:val>
                                        </p:tav>
                                      </p:tavLst>
                                    </p:anim>
                                    <p:anim calcmode="lin" valueType="num">
                                      <p:cBhvr additive="base">
                                        <p:cTn id="3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84FD632D-F824-4F4D-997A-CF2C81A12FF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681"/>
          <a:stretch/>
        </p:blipFill>
        <p:spPr>
          <a:xfrm>
            <a:off x="6924743" y="412376"/>
            <a:ext cx="2290975" cy="4676562"/>
          </a:xfrm>
          <a:prstGeom prst="rect">
            <a:avLst/>
          </a:prstGeom>
        </p:spPr>
      </p:pic>
      <p:sp>
        <p:nvSpPr>
          <p:cNvPr id="9" name="文本框 8">
            <a:extLst>
              <a:ext uri="{FF2B5EF4-FFF2-40B4-BE49-F238E27FC236}">
                <a16:creationId xmlns:a16="http://schemas.microsoft.com/office/drawing/2014/main" id="{45381085-E816-4312-96A9-0FB24F133D1F}"/>
              </a:ext>
            </a:extLst>
          </p:cNvPr>
          <p:cNvSpPr txBox="1"/>
          <p:nvPr/>
        </p:nvSpPr>
        <p:spPr>
          <a:xfrm>
            <a:off x="5827059" y="5585012"/>
            <a:ext cx="6248400" cy="369332"/>
          </a:xfrm>
          <a:prstGeom prst="rect">
            <a:avLst/>
          </a:prstGeom>
          <a:noFill/>
        </p:spPr>
        <p:txBody>
          <a:bodyPr wrap="square" rtlCol="0">
            <a:spAutoFit/>
          </a:bodyPr>
          <a:lstStyle/>
          <a:p>
            <a:r>
              <a:rPr lang="zh-CN" altLang="en-US" dirty="0"/>
              <a:t>教师输入自己的工号，学生输入自己的学号即可绑定成功</a:t>
            </a:r>
          </a:p>
        </p:txBody>
      </p:sp>
      <p:pic>
        <p:nvPicPr>
          <p:cNvPr id="3" name="图片 2">
            <a:extLst>
              <a:ext uri="{FF2B5EF4-FFF2-40B4-BE49-F238E27FC236}">
                <a16:creationId xmlns:a16="http://schemas.microsoft.com/office/drawing/2014/main" id="{4D63DE60-D72B-CD18-537C-C7AFCE04CE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4707" y="540809"/>
            <a:ext cx="2507197" cy="4861981"/>
          </a:xfrm>
          <a:prstGeom prst="rect">
            <a:avLst/>
          </a:prstGeom>
        </p:spPr>
      </p:pic>
    </p:spTree>
    <p:extLst>
      <p:ext uri="{BB962C8B-B14F-4D97-AF65-F5344CB8AC3E}">
        <p14:creationId xmlns:p14="http://schemas.microsoft.com/office/powerpoint/2010/main" val="2406370772"/>
      </p:ext>
    </p:extLst>
  </p:cSld>
  <p:clrMapOvr>
    <a:masterClrMapping/>
  </p:clrMapOvr>
</p:sld>
</file>

<file path=ppt/theme/theme1.xml><?xml version="1.0" encoding="utf-8"?>
<a:theme xmlns:a="http://schemas.openxmlformats.org/drawingml/2006/main" name="第一PPT，www.1ppt.com">
  <a:themeElements>
    <a:clrScheme name="自定义 64">
      <a:dk1>
        <a:sysClr val="windowText" lastClr="000000"/>
      </a:dk1>
      <a:lt1>
        <a:sysClr val="window" lastClr="FFFFFF"/>
      </a:lt1>
      <a:dk2>
        <a:srgbClr val="44546A"/>
      </a:dk2>
      <a:lt2>
        <a:srgbClr val="E7E6E6"/>
      </a:lt2>
      <a:accent1>
        <a:srgbClr val="000000"/>
      </a:accent1>
      <a:accent2>
        <a:srgbClr val="525252"/>
      </a:accent2>
      <a:accent3>
        <a:srgbClr val="000000"/>
      </a:accent3>
      <a:accent4>
        <a:srgbClr val="525252"/>
      </a:accent4>
      <a:accent5>
        <a:srgbClr val="000000"/>
      </a:accent5>
      <a:accent6>
        <a:srgbClr val="525252"/>
      </a:accent6>
      <a:hlink>
        <a:srgbClr val="000000"/>
      </a:hlink>
      <a:folHlink>
        <a:srgbClr val="52525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329</Words>
  <Application>Microsoft Office PowerPoint</Application>
  <PresentationFormat>宽屏</PresentationFormat>
  <Paragraphs>15</Paragraphs>
  <Slides>4</Slides>
  <Notes>3</Notes>
  <HiddenSlides>0</HiddenSlides>
  <MMClips>0</MMClips>
  <ScaleCrop>false</ScaleCrop>
  <HeadingPairs>
    <vt:vector size="6" baseType="variant">
      <vt:variant>
        <vt:lpstr>已用的字体</vt:lpstr>
      </vt:variant>
      <vt:variant>
        <vt:i4>4</vt:i4>
      </vt:variant>
      <vt:variant>
        <vt:lpstr>主题</vt:lpstr>
      </vt:variant>
      <vt:variant>
        <vt:i4>2</vt:i4>
      </vt:variant>
      <vt:variant>
        <vt:lpstr>幻灯片标题</vt:lpstr>
      </vt:variant>
      <vt:variant>
        <vt:i4>4</vt:i4>
      </vt:variant>
    </vt:vector>
  </HeadingPairs>
  <TitlesOfParts>
    <vt:vector size="10" baseType="lpstr">
      <vt:lpstr>等线</vt:lpstr>
      <vt:lpstr>等线 Light</vt:lpstr>
      <vt:lpstr>微软雅黑</vt:lpstr>
      <vt:lpstr>Arial</vt:lpstr>
      <vt:lpstr>第一PPT，www.1ppt.com</vt:lpstr>
      <vt:lpstr>3_Office 主题​​</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Yang Zijiang</dc:creator>
  <cp:lastModifiedBy>倩</cp:lastModifiedBy>
  <cp:revision>83</cp:revision>
  <dcterms:created xsi:type="dcterms:W3CDTF">2018-10-24T02:51:00Z</dcterms:created>
  <dcterms:modified xsi:type="dcterms:W3CDTF">2022-12-14T02:51:01Z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2052-11.1.0.10700</vt:lpwstr>
  </property>
  <property fmtid="{D5CDD505-2E9C-101B-9397-08002B2CF9AE}" pid="3" name="ICV">
    <vt:lpwstr>D93F1FBF60C04F8F933CBCD92EB96D52</vt:lpwstr>
  </property>
</Properties>
</file>